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1" r:id="rId1"/>
  </p:sldMasterIdLst>
  <p:notesMasterIdLst>
    <p:notesMasterId r:id="rId26"/>
  </p:notesMasterIdLst>
  <p:sldIdLst>
    <p:sldId id="256" r:id="rId2"/>
    <p:sldId id="315" r:id="rId3"/>
    <p:sldId id="290" r:id="rId4"/>
    <p:sldId id="297" r:id="rId5"/>
    <p:sldId id="312" r:id="rId6"/>
    <p:sldId id="295" r:id="rId7"/>
    <p:sldId id="269" r:id="rId8"/>
    <p:sldId id="298" r:id="rId9"/>
    <p:sldId id="321" r:id="rId10"/>
    <p:sldId id="293" r:id="rId11"/>
    <p:sldId id="279" r:id="rId12"/>
    <p:sldId id="299" r:id="rId13"/>
    <p:sldId id="278" r:id="rId14"/>
    <p:sldId id="322" r:id="rId15"/>
    <p:sldId id="281" r:id="rId16"/>
    <p:sldId id="300" r:id="rId17"/>
    <p:sldId id="303" r:id="rId18"/>
    <p:sldId id="302" r:id="rId19"/>
    <p:sldId id="301" r:id="rId20"/>
    <p:sldId id="285" r:id="rId21"/>
    <p:sldId id="283" r:id="rId22"/>
    <p:sldId id="310" r:id="rId23"/>
    <p:sldId id="261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99"/>
    <a:srgbClr val="24262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7" autoAdjust="0"/>
    <p:restoredTop sz="84690" autoAdjust="0"/>
  </p:normalViewPr>
  <p:slideViewPr>
    <p:cSldViewPr>
      <p:cViewPr varScale="1">
        <p:scale>
          <a:sx n="95" d="100"/>
          <a:sy n="95" d="100"/>
        </p:scale>
        <p:origin x="-16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69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21357-F0D9-4AEB-AD98-65667B200646}" type="doc">
      <dgm:prSet loTypeId="urn:microsoft.com/office/officeart/2005/8/layout/venn1" loCatId="relationship" qsTypeId="urn:microsoft.com/office/officeart/2005/8/quickstyle/simple3" qsCatId="simple" csTypeId="urn:microsoft.com/office/officeart/2005/8/colors/colorful5" csCatId="colorful" phldr="1"/>
      <dgm:spPr/>
    </dgm:pt>
    <dgm:pt modelId="{3C8B3935-92A5-49BD-B5F8-362633FB180B}">
      <dgm:prSet phldrT="[Text]" custT="1"/>
      <dgm:spPr>
        <a:solidFill>
          <a:srgbClr val="0070C0">
            <a:alpha val="51000"/>
          </a:srgbClr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Host</a:t>
          </a:r>
          <a:endParaRPr lang="en-US" sz="2000" b="1" dirty="0">
            <a:solidFill>
              <a:schemeClr val="tx1"/>
            </a:solidFill>
          </a:endParaRPr>
        </a:p>
      </dgm:t>
    </dgm:pt>
    <dgm:pt modelId="{7FC93350-587B-4E2E-AFB4-F5123DB477C7}" type="parTrans" cxnId="{2D51C19C-190E-42DE-8E7E-089731F06FAD}">
      <dgm:prSet/>
      <dgm:spPr/>
      <dgm:t>
        <a:bodyPr/>
        <a:lstStyle/>
        <a:p>
          <a:endParaRPr lang="en-US"/>
        </a:p>
      </dgm:t>
    </dgm:pt>
    <dgm:pt modelId="{5B5A762C-7E85-44AC-B1FE-EA67C89FA6E0}" type="sibTrans" cxnId="{2D51C19C-190E-42DE-8E7E-089731F06FAD}">
      <dgm:prSet/>
      <dgm:spPr/>
      <dgm:t>
        <a:bodyPr/>
        <a:lstStyle/>
        <a:p>
          <a:endParaRPr lang="en-US"/>
        </a:p>
      </dgm:t>
    </dgm:pt>
    <dgm:pt modelId="{BD2137D9-2401-4569-B172-16F7A9D95411}">
      <dgm:prSet phldrT="[Text]" custT="1"/>
      <dgm:spPr>
        <a:solidFill>
          <a:srgbClr val="FFC000">
            <a:alpha val="43000"/>
          </a:srgb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Pathogen</a:t>
          </a:r>
          <a:endParaRPr lang="en-US" sz="2000" b="1" dirty="0">
            <a:solidFill>
              <a:schemeClr val="tx1"/>
            </a:solidFill>
          </a:endParaRPr>
        </a:p>
      </dgm:t>
    </dgm:pt>
    <dgm:pt modelId="{FD7B805D-F4B4-4683-A910-FB1B5ED4C4AC}" type="parTrans" cxnId="{A62BF937-5232-4962-BF1F-D3C952433F4C}">
      <dgm:prSet/>
      <dgm:spPr/>
      <dgm:t>
        <a:bodyPr/>
        <a:lstStyle/>
        <a:p>
          <a:endParaRPr lang="en-US"/>
        </a:p>
      </dgm:t>
    </dgm:pt>
    <dgm:pt modelId="{0FE8FEE1-84A6-4AE9-A85F-D7581882110E}" type="sibTrans" cxnId="{A62BF937-5232-4962-BF1F-D3C952433F4C}">
      <dgm:prSet/>
      <dgm:spPr/>
      <dgm:t>
        <a:bodyPr/>
        <a:lstStyle/>
        <a:p>
          <a:endParaRPr lang="en-US"/>
        </a:p>
      </dgm:t>
    </dgm:pt>
    <dgm:pt modelId="{A0FC7FD9-A8C7-4177-B5A1-5767480EB7D2}">
      <dgm:prSet phldrT="[Text]" custT="1"/>
      <dgm:spPr>
        <a:solidFill>
          <a:srgbClr val="92D050">
            <a:alpha val="41000"/>
          </a:srgbClr>
        </a:solidFill>
      </dgm:spPr>
      <dgm:t>
        <a:bodyPr/>
        <a:lstStyle/>
        <a:p>
          <a:pPr algn="ctr"/>
          <a:r>
            <a:rPr lang="en-US" sz="1950" b="1" dirty="0" smtClean="0">
              <a:solidFill>
                <a:schemeClr val="tx1"/>
              </a:solidFill>
            </a:rPr>
            <a:t>Environment</a:t>
          </a:r>
          <a:endParaRPr lang="en-US" sz="1950" b="1" dirty="0">
            <a:solidFill>
              <a:schemeClr val="tx1"/>
            </a:solidFill>
          </a:endParaRPr>
        </a:p>
      </dgm:t>
    </dgm:pt>
    <dgm:pt modelId="{79B59893-D2A3-42C9-B7D8-358E85DBC214}" type="parTrans" cxnId="{E7640B27-EEE1-457F-8AD0-9E463697DF58}">
      <dgm:prSet/>
      <dgm:spPr/>
      <dgm:t>
        <a:bodyPr/>
        <a:lstStyle/>
        <a:p>
          <a:endParaRPr lang="en-US"/>
        </a:p>
      </dgm:t>
    </dgm:pt>
    <dgm:pt modelId="{9459F3C4-7CE4-4FEA-838F-41499EDE9DE0}" type="sibTrans" cxnId="{E7640B27-EEE1-457F-8AD0-9E463697DF58}">
      <dgm:prSet/>
      <dgm:spPr/>
      <dgm:t>
        <a:bodyPr/>
        <a:lstStyle/>
        <a:p>
          <a:endParaRPr lang="en-US"/>
        </a:p>
      </dgm:t>
    </dgm:pt>
    <dgm:pt modelId="{98E15BB5-32D4-4F18-9B03-D8EDB6E0A6B2}" type="pres">
      <dgm:prSet presAssocID="{C7921357-F0D9-4AEB-AD98-65667B200646}" presName="compositeShape" presStyleCnt="0">
        <dgm:presLayoutVars>
          <dgm:chMax val="7"/>
          <dgm:dir/>
          <dgm:resizeHandles val="exact"/>
        </dgm:presLayoutVars>
      </dgm:prSet>
      <dgm:spPr/>
    </dgm:pt>
    <dgm:pt modelId="{B9929F38-DE09-4256-A7A7-DDF1AF243C1B}" type="pres">
      <dgm:prSet presAssocID="{3C8B3935-92A5-49BD-B5F8-362633FB180B}" presName="circ1" presStyleLbl="vennNode1" presStyleIdx="0" presStyleCnt="3" custLinFactNeighborX="4427" custLinFactNeighborY="5729"/>
      <dgm:spPr/>
      <dgm:t>
        <a:bodyPr/>
        <a:lstStyle/>
        <a:p>
          <a:endParaRPr lang="en-US"/>
        </a:p>
      </dgm:t>
    </dgm:pt>
    <dgm:pt modelId="{A54A5C0B-4540-4AD3-BE0F-434E350D5B67}" type="pres">
      <dgm:prSet presAssocID="{3C8B3935-92A5-49BD-B5F8-362633FB18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A215A-FCD4-4DED-BD5B-577601E4545C}" type="pres">
      <dgm:prSet presAssocID="{BD2137D9-2401-4569-B172-16F7A9D95411}" presName="circ2" presStyleLbl="vennNode1" presStyleIdx="1" presStyleCnt="3" custLinFactNeighborX="4542" custLinFactNeighborY="-14583"/>
      <dgm:spPr/>
      <dgm:t>
        <a:bodyPr/>
        <a:lstStyle/>
        <a:p>
          <a:endParaRPr lang="en-US"/>
        </a:p>
      </dgm:t>
    </dgm:pt>
    <dgm:pt modelId="{672F3844-3815-4A0E-A8FA-329040C67C03}" type="pres">
      <dgm:prSet presAssocID="{BD2137D9-2401-4569-B172-16F7A9D9541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38F38-2A1D-412E-B80C-F823AFD5B208}" type="pres">
      <dgm:prSet presAssocID="{A0FC7FD9-A8C7-4177-B5A1-5767480EB7D2}" presName="circ3" presStyleLbl="vennNode1" presStyleIdx="2" presStyleCnt="3" custLinFactNeighborX="-455" custLinFactNeighborY="-13301"/>
      <dgm:spPr/>
      <dgm:t>
        <a:bodyPr/>
        <a:lstStyle/>
        <a:p>
          <a:endParaRPr lang="en-US"/>
        </a:p>
      </dgm:t>
    </dgm:pt>
    <dgm:pt modelId="{94030F53-0F6E-4A77-B3DA-12CA67D87F0D}" type="pres">
      <dgm:prSet presAssocID="{A0FC7FD9-A8C7-4177-B5A1-5767480EB7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147A91-6212-E14F-82AE-320C02703CB6}" type="presOf" srcId="{3C8B3935-92A5-49BD-B5F8-362633FB180B}" destId="{B9929F38-DE09-4256-A7A7-DDF1AF243C1B}" srcOrd="0" destOrd="0" presId="urn:microsoft.com/office/officeart/2005/8/layout/venn1"/>
    <dgm:cxn modelId="{5D15FDB2-4D30-F54B-8DC0-51D2DC33AB83}" type="presOf" srcId="{BD2137D9-2401-4569-B172-16F7A9D95411}" destId="{672F3844-3815-4A0E-A8FA-329040C67C03}" srcOrd="1" destOrd="0" presId="urn:microsoft.com/office/officeart/2005/8/layout/venn1"/>
    <dgm:cxn modelId="{1EF2F284-C736-7E4C-8D8E-E46FA6AC88E5}" type="presOf" srcId="{C7921357-F0D9-4AEB-AD98-65667B200646}" destId="{98E15BB5-32D4-4F18-9B03-D8EDB6E0A6B2}" srcOrd="0" destOrd="0" presId="urn:microsoft.com/office/officeart/2005/8/layout/venn1"/>
    <dgm:cxn modelId="{DE6E33A2-B25A-B741-904A-5710E7B427C9}" type="presOf" srcId="{3C8B3935-92A5-49BD-B5F8-362633FB180B}" destId="{A54A5C0B-4540-4AD3-BE0F-434E350D5B67}" srcOrd="1" destOrd="0" presId="urn:microsoft.com/office/officeart/2005/8/layout/venn1"/>
    <dgm:cxn modelId="{E7640B27-EEE1-457F-8AD0-9E463697DF58}" srcId="{C7921357-F0D9-4AEB-AD98-65667B200646}" destId="{A0FC7FD9-A8C7-4177-B5A1-5767480EB7D2}" srcOrd="2" destOrd="0" parTransId="{79B59893-D2A3-42C9-B7D8-358E85DBC214}" sibTransId="{9459F3C4-7CE4-4FEA-838F-41499EDE9DE0}"/>
    <dgm:cxn modelId="{2D51C19C-190E-42DE-8E7E-089731F06FAD}" srcId="{C7921357-F0D9-4AEB-AD98-65667B200646}" destId="{3C8B3935-92A5-49BD-B5F8-362633FB180B}" srcOrd="0" destOrd="0" parTransId="{7FC93350-587B-4E2E-AFB4-F5123DB477C7}" sibTransId="{5B5A762C-7E85-44AC-B1FE-EA67C89FA6E0}"/>
    <dgm:cxn modelId="{40715F40-D1F3-404D-9559-D1F4E0D1373A}" type="presOf" srcId="{A0FC7FD9-A8C7-4177-B5A1-5767480EB7D2}" destId="{61438F38-2A1D-412E-B80C-F823AFD5B208}" srcOrd="0" destOrd="0" presId="urn:microsoft.com/office/officeart/2005/8/layout/venn1"/>
    <dgm:cxn modelId="{A62BF937-5232-4962-BF1F-D3C952433F4C}" srcId="{C7921357-F0D9-4AEB-AD98-65667B200646}" destId="{BD2137D9-2401-4569-B172-16F7A9D95411}" srcOrd="1" destOrd="0" parTransId="{FD7B805D-F4B4-4683-A910-FB1B5ED4C4AC}" sibTransId="{0FE8FEE1-84A6-4AE9-A85F-D7581882110E}"/>
    <dgm:cxn modelId="{70494C27-EED0-B84A-9243-454349163A37}" type="presOf" srcId="{A0FC7FD9-A8C7-4177-B5A1-5767480EB7D2}" destId="{94030F53-0F6E-4A77-B3DA-12CA67D87F0D}" srcOrd="1" destOrd="0" presId="urn:microsoft.com/office/officeart/2005/8/layout/venn1"/>
    <dgm:cxn modelId="{98B74BFC-3E9E-BD4D-8ACC-AA984A7B03D7}" type="presOf" srcId="{BD2137D9-2401-4569-B172-16F7A9D95411}" destId="{ECAA215A-FCD4-4DED-BD5B-577601E4545C}" srcOrd="0" destOrd="0" presId="urn:microsoft.com/office/officeart/2005/8/layout/venn1"/>
    <dgm:cxn modelId="{0F8BB969-D0B1-3449-8004-9E02F1ADA252}" type="presParOf" srcId="{98E15BB5-32D4-4F18-9B03-D8EDB6E0A6B2}" destId="{B9929F38-DE09-4256-A7A7-DDF1AF243C1B}" srcOrd="0" destOrd="0" presId="urn:microsoft.com/office/officeart/2005/8/layout/venn1"/>
    <dgm:cxn modelId="{46FD87BB-FF4E-5240-A58F-CB683B1A40E3}" type="presParOf" srcId="{98E15BB5-32D4-4F18-9B03-D8EDB6E0A6B2}" destId="{A54A5C0B-4540-4AD3-BE0F-434E350D5B67}" srcOrd="1" destOrd="0" presId="urn:microsoft.com/office/officeart/2005/8/layout/venn1"/>
    <dgm:cxn modelId="{1A7E4BB0-C5F7-E642-AEB6-02679B9A730B}" type="presParOf" srcId="{98E15BB5-32D4-4F18-9B03-D8EDB6E0A6B2}" destId="{ECAA215A-FCD4-4DED-BD5B-577601E4545C}" srcOrd="2" destOrd="0" presId="urn:microsoft.com/office/officeart/2005/8/layout/venn1"/>
    <dgm:cxn modelId="{4243012D-FD23-2E40-AB5D-5AE9ACD0F035}" type="presParOf" srcId="{98E15BB5-32D4-4F18-9B03-D8EDB6E0A6B2}" destId="{672F3844-3815-4A0E-A8FA-329040C67C03}" srcOrd="3" destOrd="0" presId="urn:microsoft.com/office/officeart/2005/8/layout/venn1"/>
    <dgm:cxn modelId="{4640D642-0647-4843-94D0-8EE60A80E62E}" type="presParOf" srcId="{98E15BB5-32D4-4F18-9B03-D8EDB6E0A6B2}" destId="{61438F38-2A1D-412E-B80C-F823AFD5B208}" srcOrd="4" destOrd="0" presId="urn:microsoft.com/office/officeart/2005/8/layout/venn1"/>
    <dgm:cxn modelId="{09E9299F-2AA8-934D-8266-B1A10C49FEDA}" type="presParOf" srcId="{98E15BB5-32D4-4F18-9B03-D8EDB6E0A6B2}" destId="{94030F53-0F6E-4A77-B3DA-12CA67D87F0D}" srcOrd="5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929F38-DE09-4256-A7A7-DDF1AF243C1B}">
      <dsp:nvSpPr>
        <dsp:cNvPr id="0" name=""/>
        <dsp:cNvSpPr/>
      </dsp:nvSpPr>
      <dsp:spPr>
        <a:xfrm>
          <a:off x="1437081" y="250025"/>
          <a:ext cx="3200400" cy="3200400"/>
        </a:xfrm>
        <a:prstGeom prst="ellipse">
          <a:avLst/>
        </a:prstGeom>
        <a:solidFill>
          <a:srgbClr val="0070C0">
            <a:alpha val="51000"/>
          </a:srgbClr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Host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863801" y="810095"/>
        <a:ext cx="2346960" cy="1440180"/>
      </dsp:txXfrm>
    </dsp:sp>
    <dsp:sp modelId="{ECAA215A-FCD4-4DED-BD5B-577601E4545C}">
      <dsp:nvSpPr>
        <dsp:cNvPr id="0" name=""/>
        <dsp:cNvSpPr/>
      </dsp:nvSpPr>
      <dsp:spPr>
        <a:xfrm>
          <a:off x="2590800" y="1600210"/>
          <a:ext cx="3200400" cy="3200400"/>
        </a:xfrm>
        <a:prstGeom prst="ellipse">
          <a:avLst/>
        </a:prstGeom>
        <a:solidFill>
          <a:srgbClr val="FFC000">
            <a:alpha val="43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Pathogen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569589" y="2426980"/>
        <a:ext cx="1920240" cy="1760220"/>
      </dsp:txXfrm>
    </dsp:sp>
    <dsp:sp modelId="{61438F38-2A1D-412E-B80C-F823AFD5B208}">
      <dsp:nvSpPr>
        <dsp:cNvPr id="0" name=""/>
        <dsp:cNvSpPr/>
      </dsp:nvSpPr>
      <dsp:spPr>
        <a:xfrm>
          <a:off x="126027" y="1641239"/>
          <a:ext cx="3200400" cy="3200400"/>
        </a:xfrm>
        <a:prstGeom prst="ellipse">
          <a:avLst/>
        </a:prstGeom>
        <a:solidFill>
          <a:srgbClr val="92D050">
            <a:alpha val="41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50" b="1" kern="1200" dirty="0" smtClean="0">
              <a:solidFill>
                <a:schemeClr val="tx1"/>
              </a:solidFill>
            </a:rPr>
            <a:t>Environment</a:t>
          </a:r>
          <a:endParaRPr lang="en-US" sz="1950" b="1" kern="1200" dirty="0">
            <a:solidFill>
              <a:schemeClr val="tx1"/>
            </a:solidFill>
          </a:endParaRPr>
        </a:p>
      </dsp:txBody>
      <dsp:txXfrm>
        <a:off x="427398" y="2468009"/>
        <a:ext cx="1920240" cy="176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F77A2-1484-49B0-9EEC-35A5FE865F3E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9F3D4-CDEF-41CE-822B-C527E8D02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prelim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tubiashii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experiments performed by the Roberts Lab at University of Washington.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past publications (Elston et al. 2008) we know that 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here’s a clear association with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V.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tubiashii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higher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 surface temperature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LABORATORY TRIALS AFTER PH RANGE OF BACTERIA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BROAD RANGE TO SEE WHERE V.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tubiashii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FELL OFF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chart: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Tubiashii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appears to have greater viability at relatively low 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pH.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lvl="1">
              <a:buFont typeface="Courier New" pitchFamily="49" charset="0"/>
              <a:buChar char="o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addition to a relationship with temperature, pH may also influence pathogen survival. </a:t>
            </a:r>
          </a:p>
          <a:p>
            <a:pPr lvl="1">
              <a:buFont typeface="Courier New" pitchFamily="49" charset="0"/>
              <a:buChar char="o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Relative growth of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V. tubiashii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media adjusted to range of pHs (Roberts unpublished).  </a:t>
            </a:r>
          </a:p>
          <a:p>
            <a:pPr lvl="1">
              <a:buFont typeface="Courier New" pitchFamily="49" charset="0"/>
              <a:buChar char="o"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(Y- axis is arbitrary RNA quantity.)</a:t>
            </a: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Larvae +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test the influence of various stressors on survival, growth and physiology of pathogen and/or host.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 the impact of single and multiple biotic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abiotic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stressors on C. gigas larvae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will set up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experimental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trials.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algn="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 ranges: 6-8 </a:t>
            </a:r>
          </a:p>
          <a:p>
            <a:pPr algn="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medias at 6.0, 6.8, 7.2, 7.4, 7.6, 8.0 </a:t>
            </a:r>
          </a:p>
          <a:p>
            <a:pPr algn="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algn="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 ranges: 12 – 30 degrees C (3 degree intervals)</a:t>
            </a:r>
          </a:p>
          <a:p>
            <a:pPr algn="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algn="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points: 13 time points (0 – 72 hours)</a:t>
            </a:r>
          </a:p>
          <a:p>
            <a:pPr algn="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0, 4, 8, 12, 24, 28, 32, 36, 48, 52, 56, 60, 72</a:t>
            </a:r>
          </a:p>
          <a:p>
            <a:pPr algn="r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regulate pH with flow rates of air and CO2 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flowmeters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CO2 monitors.</a:t>
            </a:r>
          </a:p>
          <a:p>
            <a:pPr algn="r"/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trials will be carried out in triplicate 500mL flasks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 A: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V. tubiashii with pH and Temp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growth, survival and gene expression over three days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r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Pearsons’s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moment correlation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to test for linear relationship between gene expression, growth rate, survival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condition (pH/temp – single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multifactorial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0" algn="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ANOVA will be used to assess differences in growth among treatments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 B: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gigas larvae with pH and Temp (different life stages -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hinge,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veliger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pediveliger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Looking at differences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growth and survival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r"/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Pearson’s moment correlation for linear relationships between gene expression, growth rate, survival and environmental condition (pH/temp – single and </a:t>
            </a:r>
            <a:r>
              <a:rPr lang="en-US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multifactorial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r"/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Kaplan-Meier </a:t>
            </a:r>
            <a:r>
              <a:rPr lang="en-US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log-rank test (S-Plus) used to assess survival</a:t>
            </a:r>
          </a:p>
          <a:p>
            <a:pPr lvl="0" algn="r"/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 in growth will be assessed using ANOVA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 C: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gigas larvae pH and Temp (prolonged exposure to acidic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Spawned in pH 7.6 and 8.0 (control)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Strip spawned and released into 2 pH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levels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 groups grown at 12, 18 and 25 degrees (summer upwelling, summer maxima, and ideal hatchery larval temps)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ortality,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abnormal behavior noted</a:t>
            </a:r>
          </a:p>
          <a:p>
            <a:pPr lvl="0" algn="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 tested every 12 hrs</a:t>
            </a:r>
          </a:p>
          <a:p>
            <a:pPr lvl="0" algn="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 changed every 24 hrs</a:t>
            </a:r>
          </a:p>
          <a:p>
            <a:pPr lvl="0" algn="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Kaplan-Meier method, log-rank test (S-Plus), ANOVA, Pearson’s moment correlation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 D: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gigas larvae, pH, Temp, and V. tubiashii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identify the combined effects of multiple stressors larvae will be cultured with manipulated pH, V. tubiashii exposure and temp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 of 7.6 and 8.0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12-30 degrees C</a:t>
            </a:r>
          </a:p>
          <a:p>
            <a:pPr lvl="0" algn="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x 10^4 to 3 x 10^5 CFU/ml</a:t>
            </a:r>
          </a:p>
          <a:p>
            <a:pPr lvl="0" algn="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24 and 96 hrs</a:t>
            </a:r>
          </a:p>
          <a:p>
            <a:pPr lvl="0" algn="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 change daily</a:t>
            </a:r>
          </a:p>
          <a:p>
            <a:pPr lvl="0" algn="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Pearson’s moment correlation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 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gigas larvae, pH, temp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OsHV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conditions as in Trial D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 F: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gigas larvae, pH, temp, V. tubiashii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OsHV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pathogen experiment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temps: 18 and 25 degrees – double check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 will not be altered (8.0)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larval growth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gene analysis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samples in each trial will be used for gene expression analysis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media and</a:t>
            </a:r>
            <a:r>
              <a:rPr lang="en-US" baseline="0" dirty="0" smtClean="0"/>
              <a:t> in seawater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enumerate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Vibrio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tubiashii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zooplankton, phytoplankton, and flocculent material and quantify pathogen levels in areas surrounding the hatcheries.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Larvae +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hift in 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such as pH, temperature, salinity, etc. may be disadvantageous to the host.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may follow any stressful environmental change.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addition, 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combination of two or more factors, for example, high sea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 temp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pH, can be much more damaging than one factor </a:t>
            </a:r>
            <a:r>
              <a:rPr lang="en-US" sz="1200" kern="1200" dirty="0" smtClean="0">
                <a:solidFill>
                  <a:schemeClr val="tx1"/>
                </a:solidFill>
                <a:latin typeface="Constantia (Body)"/>
                <a:ea typeface="+mn-ea"/>
                <a:cs typeface="Constantia (Body)"/>
              </a:rPr>
              <a:t>alone.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Difficult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separate short term effects from the effects of long term exposure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Physiological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Responses: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difficult to monitor changes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 host or pathogen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an aquatic environment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esponses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the molecular level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4">
              <a:buFont typeface="Arial"/>
              <a:buChar char="•"/>
            </a:pPr>
            <a:r>
              <a:rPr lang="en-US" dirty="0" smtClean="0"/>
              <a:t>Investigate the cellular level mechanisms in response to environmental change</a:t>
            </a:r>
          </a:p>
          <a:p>
            <a:pPr lvl="4">
              <a:buFont typeface="Arial"/>
              <a:buChar char="•"/>
            </a:pPr>
            <a:r>
              <a:rPr lang="en-US" dirty="0" smtClean="0"/>
              <a:t> Gene expression</a:t>
            </a:r>
          </a:p>
          <a:p>
            <a:pPr lvl="4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Pathogenicity</a:t>
            </a:r>
            <a:r>
              <a:rPr lang="en-US" dirty="0" smtClean="0"/>
              <a:t> and virulence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Constantia (Body)"/>
              <a:ea typeface="+mn-ea"/>
              <a:cs typeface="Constantia (Body)"/>
            </a:endParaRPr>
          </a:p>
          <a:p>
            <a:endParaRPr lang="en-US" dirty="0">
              <a:latin typeface="Constantia (Body)"/>
              <a:cs typeface="Constantia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Larvae +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8CB-90C8-42D7-85B7-807552AC4BF2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128CB-90C8-42D7-85B7-807552AC4BF2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76507-4D14-462C-84A3-02CC3AC46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305800" cy="33528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t" anchorCtr="0">
            <a:normAutofit/>
          </a:bodyPr>
          <a:lstStyle/>
          <a:p>
            <a:r>
              <a:rPr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Relationships among ocean acidification, </a:t>
            </a:r>
            <a:r>
              <a:rPr b="1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ibrio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tubiashii</a:t>
            </a:r>
            <a:r>
              <a:rPr b="1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b="1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Crassostrea gigas </a:t>
            </a:r>
            <a:r>
              <a:rPr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larvae   </a:t>
            </a:r>
            <a:endParaRPr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305800" cy="38100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Elene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Dorfmeier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University of Washington | S A F S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Steven Roberts, Carolyn Friedman</a:t>
            </a:r>
          </a:p>
          <a:p>
            <a:r>
              <a:rPr lang="en-US" sz="1800" i="1" dirty="0" smtClean="0">
                <a:solidFill>
                  <a:schemeClr val="tx1"/>
                </a:solidFill>
              </a:rPr>
              <a:t>University of Washington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Ralph Elston</a:t>
            </a:r>
          </a:p>
          <a:p>
            <a:r>
              <a:rPr lang="en-US" sz="1800" i="1" dirty="0" err="1" smtClean="0">
                <a:solidFill>
                  <a:schemeClr val="tx1"/>
                </a:solidFill>
              </a:rPr>
              <a:t>AquaTechnics</a:t>
            </a:r>
            <a:r>
              <a:rPr lang="en-US" sz="1800" i="1" dirty="0" smtClean="0">
                <a:solidFill>
                  <a:schemeClr val="tx1"/>
                </a:solidFill>
              </a:rPr>
              <a:t>, Inc.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Mark Strom</a:t>
            </a:r>
          </a:p>
          <a:p>
            <a:r>
              <a:rPr lang="en-US" sz="1800" i="1" dirty="0" smtClean="0">
                <a:solidFill>
                  <a:schemeClr val="tx1"/>
                </a:solidFill>
              </a:rPr>
              <a:t>National Oceanic and Atmospheric Administration (NOAA)              </a:t>
            </a:r>
          </a:p>
          <a:p>
            <a:r>
              <a:rPr lang="en-US" sz="1800" i="1" dirty="0" smtClean="0">
                <a:solidFill>
                  <a:schemeClr val="tx1"/>
                </a:solidFill>
              </a:rPr>
              <a:t> Northwest Fisheries Science Center (NWFSC)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2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 100x Gram stain 9 15 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9347" cy="6858000"/>
          </a:xfrm>
          <a:prstGeom prst="rect">
            <a:avLst/>
          </a:prstGeom>
        </p:spPr>
      </p:pic>
      <p:pic>
        <p:nvPicPr>
          <p:cNvPr id="6" name="Picture 5" descr="Vt 100x Gram stain 9 15 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1"/>
            <a:ext cx="1219200" cy="894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algn="l"/>
            <a:r>
              <a:rPr lang="en-US" i="1" dirty="0" err="1" smtClean="0"/>
              <a:t>Vibrio</a:t>
            </a:r>
            <a:r>
              <a:rPr lang="en-US" i="1" dirty="0" smtClean="0"/>
              <a:t> tubiashii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4221163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Marine bacterium</a:t>
            </a:r>
          </a:p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endParaRPr lang="en-US" sz="900" dirty="0" smtClean="0">
              <a:latin typeface="+mj-lt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Pathogenic to a variety of marine invertebrates</a:t>
            </a:r>
          </a:p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endParaRPr lang="en-US" sz="900" dirty="0" smtClean="0">
              <a:latin typeface="+mj-lt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Recent epidemics of </a:t>
            </a:r>
            <a:r>
              <a:rPr lang="en-US" sz="2800" dirty="0" err="1" smtClean="0">
                <a:latin typeface="+mj-lt"/>
              </a:rPr>
              <a:t>vibriosis</a:t>
            </a:r>
            <a:r>
              <a:rPr lang="en-US" sz="2800" dirty="0" smtClean="0">
                <a:latin typeface="+mj-lt"/>
              </a:rPr>
              <a:t> have been correlated with significant mortality in bivalve larvae</a:t>
            </a:r>
          </a:p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endParaRPr lang="en-US" sz="900" dirty="0" smtClean="0">
              <a:latin typeface="+mj-lt"/>
            </a:endParaRPr>
          </a:p>
          <a:p>
            <a:pPr lvl="1">
              <a:buClr>
                <a:schemeClr val="accent4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</a:rPr>
              <a:t>Lack of seed</a:t>
            </a:r>
          </a:p>
          <a:p>
            <a:pPr lvl="1">
              <a:buClr>
                <a:schemeClr val="accent4">
                  <a:lumMod val="75000"/>
                </a:schemeClr>
              </a:buClr>
              <a:buFont typeface="Courier New" pitchFamily="49" charset="0"/>
              <a:buChar char="o"/>
            </a:pPr>
            <a:endParaRPr lang="en-US" sz="900" dirty="0" smtClean="0">
              <a:latin typeface="+mj-lt"/>
            </a:endParaRPr>
          </a:p>
          <a:p>
            <a:pPr lvl="1">
              <a:buClr>
                <a:schemeClr val="accent4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</a:rPr>
              <a:t>Partial closures in local hatcheries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152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Pathogen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 advTm="2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pPr algn="l"/>
            <a:r>
              <a:rPr dirty="0" smtClean="0">
                <a:solidFill>
                  <a:schemeClr val="accent1"/>
                </a:solidFill>
              </a:rPr>
              <a:t>Vibriosis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514600"/>
            <a:ext cx="80010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Opportunistic bacterial infection</a:t>
            </a:r>
          </a:p>
          <a:p>
            <a:pPr>
              <a:buFont typeface="Arial" pitchFamily="34" charset="0"/>
              <a:buChar char="•"/>
            </a:pPr>
            <a:endParaRPr lang="en-US" sz="9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Clinical signs include: bacterial swarming around velum, abnormal swimming, inactivity, tissue damage, mortality </a:t>
            </a:r>
          </a:p>
          <a:p>
            <a:pPr>
              <a:buFont typeface="Arial" pitchFamily="34" charset="0"/>
              <a:buChar char="•"/>
            </a:pPr>
            <a:endParaRPr lang="en-US" sz="9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Rapid onset of clinical signs can lead to larval mortality of close to 100% within 3-5 days of pathogen exposure</a:t>
            </a:r>
          </a:p>
          <a:p>
            <a:pPr>
              <a:buFont typeface="Arial" pitchFamily="34" charset="0"/>
              <a:buChar char="•"/>
            </a:pPr>
            <a:endParaRPr lang="en-US" sz="9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i="1" dirty="0" smtClean="0">
                <a:latin typeface="+mj-lt"/>
              </a:rPr>
              <a:t>V. </a:t>
            </a:r>
            <a:r>
              <a:rPr lang="en-US" sz="2400" i="1" dirty="0" err="1" smtClean="0">
                <a:latin typeface="+mj-lt"/>
              </a:rPr>
              <a:t>tubiashii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appears to be highly pathogenic for </a:t>
            </a:r>
            <a:r>
              <a:rPr lang="en-US" sz="2400" i="1" dirty="0" smtClean="0">
                <a:latin typeface="+mj-lt"/>
              </a:rPr>
              <a:t>C. </a:t>
            </a:r>
            <a:r>
              <a:rPr lang="en-US" sz="2400" i="1" dirty="0" err="1" smtClean="0">
                <a:latin typeface="+mj-lt"/>
              </a:rPr>
              <a:t>gigas</a:t>
            </a:r>
            <a:r>
              <a:rPr lang="en-US" sz="2400" dirty="0" smtClean="0">
                <a:latin typeface="+mj-lt"/>
              </a:rPr>
              <a:t> larvae (Estes et al. 2007; Elston et al. 2008)</a:t>
            </a:r>
          </a:p>
          <a:p>
            <a:pPr lvl="1"/>
            <a:endParaRPr lang="en-US" sz="2400" i="1" dirty="0" smtClean="0"/>
          </a:p>
          <a:p>
            <a:pPr lvl="1">
              <a:buFont typeface="Wingdings" charset="2"/>
              <a:buChar char="Ø"/>
            </a:pPr>
            <a:endParaRPr lang="en-US" dirty="0"/>
          </a:p>
        </p:txBody>
      </p:sp>
      <p:pic>
        <p:nvPicPr>
          <p:cNvPr id="5" name="Picture 12" descr="swarm"/>
          <p:cNvPicPr>
            <a:picLocks noChangeAspect="1" noChangeArrowheads="1"/>
          </p:cNvPicPr>
          <p:nvPr/>
        </p:nvPicPr>
        <p:blipFill>
          <a:blip r:embed="rId3" cstate="print"/>
          <a:srcRect l="23738" r="29587" b="49950"/>
          <a:stretch>
            <a:fillRect/>
          </a:stretch>
        </p:blipFill>
        <p:spPr bwMode="auto">
          <a:xfrm rot="5400000">
            <a:off x="6210182" y="495418"/>
            <a:ext cx="1867017" cy="20953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6477000" y="6248400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by Robyn Strenge</a:t>
            </a:r>
            <a:endParaRPr lang="en-US" dirty="0"/>
          </a:p>
        </p:txBody>
      </p:sp>
      <p:pic>
        <p:nvPicPr>
          <p:cNvPr id="8" name="Picture 7" descr="Vt 100x Gram stain 9 15 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1"/>
            <a:ext cx="1219200" cy="894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381000" y="457200"/>
            <a:ext cx="152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Pathogen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Temperature and </a:t>
            </a:r>
            <a:r>
              <a:rPr lang="en-US" i="1" dirty="0" smtClean="0">
                <a:solidFill>
                  <a:schemeClr val="accent1"/>
                </a:solidFill>
              </a:rPr>
              <a:t>V. tubiashii </a:t>
            </a:r>
            <a:r>
              <a:rPr lang="en-US" dirty="0" smtClean="0">
                <a:solidFill>
                  <a:schemeClr val="accent1"/>
                </a:solidFill>
              </a:rPr>
              <a:t>Presence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3000" y="1981200"/>
            <a:ext cx="712067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63246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Figure from Elston et al. 2008</a:t>
            </a:r>
            <a:endParaRPr lang="en-US" sz="2000" dirty="0">
              <a:latin typeface="+mj-lt"/>
            </a:endParaRPr>
          </a:p>
        </p:txBody>
      </p:sp>
      <p:pic>
        <p:nvPicPr>
          <p:cNvPr id="6" name="Picture 5" descr="boa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52401"/>
            <a:ext cx="131515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33400" y="228600"/>
            <a:ext cx="17891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Environment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 advTm="10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smtClean="0">
                <a:solidFill>
                  <a:schemeClr val="accent1"/>
                </a:solidFill>
              </a:rPr>
              <a:t>Preliminary Growth Trial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723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Vt and pH graph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981200"/>
            <a:ext cx="6400800" cy="3919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143000" y="6324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+mj-lt"/>
              </a:rPr>
              <a:t>V. tubiashii </a:t>
            </a:r>
            <a:r>
              <a:rPr lang="en-US" sz="2000" dirty="0" smtClean="0">
                <a:latin typeface="+mj-lt"/>
              </a:rPr>
              <a:t>growth in adjusted pH (Roberts unpublished)</a:t>
            </a:r>
            <a:endParaRPr lang="en-US" sz="2000" dirty="0">
              <a:latin typeface="+mj-lt"/>
            </a:endParaRPr>
          </a:p>
        </p:txBody>
      </p:sp>
      <p:sp>
        <p:nvSpPr>
          <p:cNvPr id="8" name="Right Bracket 7"/>
          <p:cNvSpPr/>
          <p:nvPr/>
        </p:nvSpPr>
        <p:spPr>
          <a:xfrm rot="5400000">
            <a:off x="5486400" y="4953000"/>
            <a:ext cx="152400" cy="1066800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5791200"/>
            <a:ext cx="31983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Experimental pH Parameter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>
            <a:stCxn id="8" idx="2"/>
          </p:cNvCxnSpPr>
          <p:nvPr/>
        </p:nvCxnSpPr>
        <p:spPr>
          <a:xfrm rot="16200000" flipH="1">
            <a:off x="5448300" y="56769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boa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52401"/>
            <a:ext cx="131515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533400" y="228600"/>
            <a:ext cx="17891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Environment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 advTm="4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y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04800"/>
            <a:ext cx="2971800" cy="1981200"/>
          </a:xfrm>
          <a:prstGeom prst="rect">
            <a:avLst/>
          </a:prstGeom>
          <a:ln w="28575" cmpd="sng">
            <a:solidFill>
              <a:schemeClr val="tx1"/>
            </a:solidFill>
          </a:ln>
          <a:effectLst/>
        </p:spPr>
      </p:pic>
      <p:pic>
        <p:nvPicPr>
          <p:cNvPr id="6" name="Picture 5" descr="Vt 100x Gram stain 9 15 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4876800"/>
            <a:ext cx="2362200" cy="1732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 descr="boa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1676400"/>
            <a:ext cx="4419600" cy="3328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867400" y="457200"/>
            <a:ext cx="85549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Host</a:t>
            </a:r>
            <a:endParaRPr lang="en-US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1752600"/>
            <a:ext cx="205473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Environment</a:t>
            </a:r>
            <a:endParaRPr lang="en-US" sz="2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5029200"/>
            <a:ext cx="15620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Pathogen</a:t>
            </a:r>
            <a:endParaRPr lang="en-US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31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Larvae photo by Robyn Strenge</a:t>
            </a:r>
            <a:endParaRPr lang="en-US" dirty="0"/>
          </a:p>
        </p:txBody>
      </p:sp>
      <p:pic>
        <p:nvPicPr>
          <p:cNvPr id="10" name="Picture 9" descr="hatche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2362200"/>
            <a:ext cx="2819400" cy="15240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cxnSp>
        <p:nvCxnSpPr>
          <p:cNvPr id="16" name="Straight Arrow Connector 15"/>
          <p:cNvCxnSpPr/>
          <p:nvPr/>
        </p:nvCxnSpPr>
        <p:spPr>
          <a:xfrm rot="5400000">
            <a:off x="6211094" y="3542506"/>
            <a:ext cx="2209006" cy="79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19600" y="1066800"/>
            <a:ext cx="1219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72000" y="5105400"/>
            <a:ext cx="14478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6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dirty="0" smtClean="0">
                <a:solidFill>
                  <a:schemeClr val="accent1"/>
                </a:solidFill>
              </a:rPr>
              <a:t>Laboratory Trials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2" name="Content Placeholder 4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Using controlled experiments to test environmental stressors on the survival, growth and physiology of pathogen and host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Parameters</a:t>
            </a:r>
          </a:p>
          <a:p>
            <a:pPr marL="365760" lvl="1" indent="0">
              <a:buNone/>
            </a:pPr>
            <a:r>
              <a:rPr lang="en-US" dirty="0" smtClean="0">
                <a:latin typeface="+mj-lt"/>
              </a:rPr>
              <a:t>pCO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 levels: 380, 560, 840 and ~2000 </a:t>
            </a:r>
            <a:r>
              <a:rPr lang="en-US" dirty="0" err="1" smtClean="0">
                <a:latin typeface="+mj-lt"/>
              </a:rPr>
              <a:t>ppm</a:t>
            </a:r>
            <a:endParaRPr lang="en-US" dirty="0" smtClean="0">
              <a:latin typeface="+mj-lt"/>
            </a:endParaRPr>
          </a:p>
          <a:p>
            <a:pPr marL="365760" lvl="1" indent="0">
              <a:buNone/>
            </a:pPr>
            <a:r>
              <a:rPr lang="en-US" dirty="0" smtClean="0">
                <a:latin typeface="+mj-lt"/>
              </a:rPr>
              <a:t>Temperatures: 10, 14, 18</a:t>
            </a:r>
            <a:r>
              <a:rPr lang="en-US" dirty="0" smtClean="0">
                <a:latin typeface="+mj-lt"/>
                <a:cs typeface="Andalus"/>
              </a:rPr>
              <a:t>º C </a:t>
            </a:r>
          </a:p>
          <a:p>
            <a:pPr marL="365760" lvl="1" indent="0">
              <a:buNone/>
            </a:pPr>
            <a:r>
              <a:rPr lang="en-US" dirty="0" smtClean="0">
                <a:latin typeface="+mj-lt"/>
                <a:cs typeface="Andalus"/>
              </a:rPr>
              <a:t>Time Points: 13 time points from 0 – 72 hrs</a:t>
            </a:r>
          </a:p>
          <a:p>
            <a:pPr marL="365760" lvl="1" indent="0">
              <a:buNone/>
            </a:pPr>
            <a:r>
              <a:rPr lang="en-US" dirty="0" smtClean="0">
                <a:latin typeface="+mj-lt"/>
                <a:cs typeface="Andalus"/>
              </a:rPr>
              <a:t>Additional measurements: Salinity, DIC, TA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ransition advTm="8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gnetic Disk 3"/>
          <p:cNvSpPr/>
          <p:nvPr/>
        </p:nvSpPr>
        <p:spPr>
          <a:xfrm>
            <a:off x="6781800" y="381000"/>
            <a:ext cx="1600200" cy="19050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6934200" y="1143000"/>
            <a:ext cx="914400" cy="838200"/>
          </a:xfrm>
          <a:prstGeom prst="cloud">
            <a:avLst/>
          </a:prstGeom>
          <a:solidFill>
            <a:srgbClr val="FFFF00"/>
          </a:solidFill>
          <a:effectLst>
            <a:glow rad="50800">
              <a:schemeClr val="bg2">
                <a:lumMod val="60000"/>
                <a:lumOff val="40000"/>
                <a:alpha val="73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Vt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1473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+mj-lt"/>
              </a:rPr>
              <a:t>Trial A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438400"/>
            <a:ext cx="7239000" cy="34470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V. </a:t>
            </a:r>
            <a:r>
              <a:rPr lang="en-US" sz="2800" i="1" dirty="0" err="1" smtClean="0">
                <a:latin typeface="+mj-lt"/>
              </a:rPr>
              <a:t>tubiashii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growth at various pCO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and temperature ranges</a:t>
            </a:r>
          </a:p>
          <a:p>
            <a:pPr lvl="2"/>
            <a:endParaRPr lang="en-US" sz="8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Growth, survival and gene expression</a:t>
            </a:r>
          </a:p>
          <a:p>
            <a:pPr lvl="3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Trial period: 3 days</a:t>
            </a:r>
          </a:p>
          <a:p>
            <a:pPr lvl="3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Full range of pCO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and temperature</a:t>
            </a:r>
          </a:p>
          <a:p>
            <a:pPr lvl="1"/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 advTm="2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gnetic Disk 28"/>
          <p:cNvSpPr/>
          <p:nvPr/>
        </p:nvSpPr>
        <p:spPr>
          <a:xfrm>
            <a:off x="6934200" y="4191000"/>
            <a:ext cx="1524000" cy="18288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4-Point Star 2"/>
          <p:cNvSpPr/>
          <p:nvPr/>
        </p:nvSpPr>
        <p:spPr>
          <a:xfrm>
            <a:off x="7315200" y="4953000"/>
            <a:ext cx="838200" cy="914400"/>
          </a:xfrm>
          <a:prstGeom prst="star24">
            <a:avLst>
              <a:gd name="adj" fmla="val 39336"/>
            </a:avLst>
          </a:prstGeom>
          <a:solidFill>
            <a:srgbClr val="2426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Cg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1456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+mj-lt"/>
              </a:rPr>
              <a:t>Trial B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7239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C. </a:t>
            </a:r>
            <a:r>
              <a:rPr lang="en-US" sz="2800" i="1" dirty="0" err="1" smtClean="0">
                <a:latin typeface="+mj-lt"/>
              </a:rPr>
              <a:t>gigas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larvae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at various pCO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 and temperature ranges</a:t>
            </a:r>
          </a:p>
          <a:p>
            <a:pPr lvl="2"/>
            <a:endParaRPr lang="en-US" sz="8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Multiple life stages (D-hinge, </a:t>
            </a:r>
            <a:r>
              <a:rPr lang="en-US" sz="2400" dirty="0" err="1" smtClean="0">
                <a:latin typeface="+mj-lt"/>
              </a:rPr>
              <a:t>veliger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pediveliger</a:t>
            </a:r>
            <a:r>
              <a:rPr lang="en-US" sz="2400" dirty="0" smtClean="0">
                <a:latin typeface="+mj-lt"/>
              </a:rPr>
              <a:t>) </a:t>
            </a:r>
          </a:p>
          <a:p>
            <a:pPr lvl="3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Differences in growth, morphology and survival</a:t>
            </a:r>
          </a:p>
          <a:p>
            <a:pPr lvl="3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Trial period: 3 days</a:t>
            </a:r>
          </a:p>
          <a:p>
            <a:pPr lvl="3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Full range of pCO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and temperature</a:t>
            </a:r>
          </a:p>
          <a:p>
            <a:pPr lvl="1"/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 advTm="1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81000" y="4876800"/>
            <a:ext cx="1295400" cy="16764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1905000" y="4876800"/>
            <a:ext cx="1295400" cy="16764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rip spawn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200400"/>
            <a:ext cx="1465446" cy="1371600"/>
          </a:xfrm>
          <a:prstGeom prst="rect">
            <a:avLst/>
          </a:prstGeom>
        </p:spPr>
      </p:pic>
      <p:sp>
        <p:nvSpPr>
          <p:cNvPr id="5" name="24-Point Star 4"/>
          <p:cNvSpPr/>
          <p:nvPr/>
        </p:nvSpPr>
        <p:spPr>
          <a:xfrm>
            <a:off x="838200" y="5638800"/>
            <a:ext cx="838200" cy="762000"/>
          </a:xfrm>
          <a:prstGeom prst="star24">
            <a:avLst>
              <a:gd name="adj" fmla="val 39336"/>
            </a:avLst>
          </a:prstGeom>
          <a:solidFill>
            <a:srgbClr val="2426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Cg</a:t>
            </a:r>
            <a:endParaRPr lang="en-US" sz="1400" b="1" dirty="0"/>
          </a:p>
        </p:txBody>
      </p:sp>
      <p:sp>
        <p:nvSpPr>
          <p:cNvPr id="6" name="24-Point Star 5"/>
          <p:cNvSpPr/>
          <p:nvPr/>
        </p:nvSpPr>
        <p:spPr>
          <a:xfrm>
            <a:off x="1981200" y="5638800"/>
            <a:ext cx="838200" cy="762000"/>
          </a:xfrm>
          <a:prstGeom prst="star24">
            <a:avLst>
              <a:gd name="adj" fmla="val 39336"/>
            </a:avLst>
          </a:prstGeom>
          <a:solidFill>
            <a:srgbClr val="2426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Cg</a:t>
            </a:r>
            <a:endParaRPr lang="en-US" sz="1400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876300" y="4686300"/>
            <a:ext cx="457200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2171700" y="4686300"/>
            <a:ext cx="457200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86600" y="6248400"/>
            <a:ext cx="1926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Illustration source: FAO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"/>
            <a:ext cx="1451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+mj-lt"/>
              </a:rPr>
              <a:t>Trial C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1066800"/>
            <a:ext cx="62484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Prolonged exposure of </a:t>
            </a:r>
            <a:r>
              <a:rPr lang="en-US" sz="2800" i="1" dirty="0" smtClean="0">
                <a:latin typeface="+mj-lt"/>
              </a:rPr>
              <a:t>C. gigas</a:t>
            </a:r>
            <a:r>
              <a:rPr lang="en-US" sz="2800" dirty="0" smtClean="0">
                <a:latin typeface="+mj-lt"/>
              </a:rPr>
              <a:t> to acidic conditions</a:t>
            </a:r>
          </a:p>
          <a:p>
            <a:pPr lvl="2"/>
            <a:endParaRPr lang="en-US" sz="8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Strip-spawned</a:t>
            </a:r>
          </a:p>
          <a:p>
            <a:pPr lvl="3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Differences in fertilization, growth, behavior, morphology and survival</a:t>
            </a:r>
          </a:p>
          <a:p>
            <a:pPr lvl="3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pCO</a:t>
            </a:r>
            <a:r>
              <a:rPr lang="en-US" sz="2400" baseline="-25000" dirty="0" smtClean="0">
                <a:latin typeface="+mj-lt"/>
              </a:rPr>
              <a:t>2 </a:t>
            </a:r>
            <a:r>
              <a:rPr lang="en-US" sz="2400" dirty="0" smtClean="0">
                <a:latin typeface="+mj-lt"/>
              </a:rPr>
              <a:t>levels: 380 and ~2000 </a:t>
            </a:r>
            <a:r>
              <a:rPr lang="en-US" sz="2400" dirty="0" err="1" smtClean="0">
                <a:latin typeface="+mj-lt"/>
              </a:rPr>
              <a:t>ppm</a:t>
            </a:r>
            <a:endParaRPr lang="en-US" sz="24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Temperatures: 10, 14, 18</a:t>
            </a:r>
            <a:r>
              <a:rPr lang="en-US" sz="2400" dirty="0" smtClean="0">
                <a:latin typeface="+mj-lt"/>
                <a:cs typeface="Andalus"/>
              </a:rPr>
              <a:t>º C</a:t>
            </a:r>
          </a:p>
          <a:p>
            <a:pPr lvl="3"/>
            <a:endParaRPr lang="en-US" sz="2400" dirty="0" smtClean="0">
              <a:latin typeface="+mj-lt"/>
            </a:endParaRPr>
          </a:p>
          <a:p>
            <a:pPr lvl="1"/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gnetic Disk 10"/>
          <p:cNvSpPr/>
          <p:nvPr/>
        </p:nvSpPr>
        <p:spPr>
          <a:xfrm>
            <a:off x="609600" y="4191000"/>
            <a:ext cx="1752600" cy="20574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4-Point Star 2"/>
          <p:cNvSpPr/>
          <p:nvPr/>
        </p:nvSpPr>
        <p:spPr>
          <a:xfrm>
            <a:off x="762000" y="4953000"/>
            <a:ext cx="838200" cy="762000"/>
          </a:xfrm>
          <a:prstGeom prst="star24">
            <a:avLst>
              <a:gd name="adj" fmla="val 39336"/>
            </a:avLst>
          </a:prstGeom>
          <a:solidFill>
            <a:srgbClr val="2426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Cg</a:t>
            </a:r>
            <a:endParaRPr lang="en-US" b="1" dirty="0"/>
          </a:p>
        </p:txBody>
      </p:sp>
      <p:sp>
        <p:nvSpPr>
          <p:cNvPr id="4" name="Cloud 3"/>
          <p:cNvSpPr/>
          <p:nvPr/>
        </p:nvSpPr>
        <p:spPr>
          <a:xfrm>
            <a:off x="1447800" y="5181600"/>
            <a:ext cx="914400" cy="838200"/>
          </a:xfrm>
          <a:prstGeom prst="cloud">
            <a:avLst/>
          </a:prstGeom>
          <a:solidFill>
            <a:srgbClr val="FFFF00"/>
          </a:solidFill>
          <a:effectLst>
            <a:glow rad="50800">
              <a:schemeClr val="bg2">
                <a:lumMod val="60000"/>
                <a:lumOff val="40000"/>
                <a:alpha val="73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Vt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1492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+mj-lt"/>
              </a:rPr>
              <a:t>Trial D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143000"/>
            <a:ext cx="7239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Bacterial challenge at varying pCO</a:t>
            </a:r>
            <a:r>
              <a:rPr lang="en-US" sz="2800" baseline="-25000" dirty="0" smtClean="0">
                <a:latin typeface="+mj-lt"/>
              </a:rPr>
              <a:t>2 </a:t>
            </a:r>
            <a:r>
              <a:rPr lang="en-US" sz="2800" dirty="0" smtClean="0">
                <a:latin typeface="+mj-lt"/>
              </a:rPr>
              <a:t>levels</a:t>
            </a:r>
          </a:p>
          <a:p>
            <a:pPr algn="ctr"/>
            <a:endParaRPr lang="en-US" sz="8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C. </a:t>
            </a:r>
            <a:r>
              <a:rPr lang="en-US" sz="2400" i="1" dirty="0" err="1" smtClean="0">
                <a:latin typeface="+mj-lt"/>
              </a:rPr>
              <a:t>gigas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and </a:t>
            </a:r>
            <a:r>
              <a:rPr lang="en-US" sz="2400" i="1" dirty="0" smtClean="0">
                <a:latin typeface="+mj-lt"/>
              </a:rPr>
              <a:t>V. </a:t>
            </a:r>
            <a:r>
              <a:rPr lang="en-US" sz="2400" i="1" dirty="0" err="1" smtClean="0">
                <a:latin typeface="+mj-lt"/>
              </a:rPr>
              <a:t>tubiashii</a:t>
            </a:r>
            <a:r>
              <a:rPr lang="en-US" sz="2400" i="1" dirty="0" smtClean="0">
                <a:latin typeface="+mj-lt"/>
              </a:rPr>
              <a:t> </a:t>
            </a:r>
          </a:p>
          <a:p>
            <a:pPr lvl="3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Gene expression of pathogen and host</a:t>
            </a:r>
          </a:p>
          <a:p>
            <a:pPr lvl="3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Larval survival and morphology</a:t>
            </a:r>
          </a:p>
          <a:p>
            <a:pPr lvl="3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pCO</a:t>
            </a:r>
            <a:r>
              <a:rPr lang="en-US" sz="2400" baseline="-25000" dirty="0" smtClean="0">
                <a:latin typeface="+mj-lt"/>
              </a:rPr>
              <a:t>2 </a:t>
            </a:r>
            <a:r>
              <a:rPr lang="en-US" sz="2400" dirty="0" smtClean="0">
                <a:latin typeface="+mj-lt"/>
              </a:rPr>
              <a:t>levels: 380, 560, 840, ~2000 </a:t>
            </a:r>
            <a:r>
              <a:rPr lang="en-US" sz="2400" dirty="0" err="1" smtClean="0">
                <a:latin typeface="+mj-lt"/>
              </a:rPr>
              <a:t>ppm</a:t>
            </a:r>
            <a:endParaRPr lang="en-US" sz="24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Temperature: 18</a:t>
            </a:r>
            <a:r>
              <a:rPr lang="en-US" sz="2400" dirty="0" smtClean="0">
                <a:latin typeface="+mj-lt"/>
                <a:cs typeface="Andalus"/>
              </a:rPr>
              <a:t>º C</a:t>
            </a:r>
          </a:p>
          <a:p>
            <a:pPr lvl="1"/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914400"/>
            <a:ext cx="3528718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0"/>
            <a:ext cx="6781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Photo by Mackenzie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Gavery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Map presented with permission from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Rowen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Jacobsen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1000"/>
            <a:ext cx="4419600" cy="5194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DSCF0496.JPG"/>
          <p:cNvPicPr>
            <a:picLocks noChangeAspect="1"/>
          </p:cNvPicPr>
          <p:nvPr/>
        </p:nvPicPr>
        <p:blipFill>
          <a:blip r:embed="rId5" cstate="print"/>
          <a:srcRect l="21711" t="15789" r="11184" b="13158"/>
          <a:stretch>
            <a:fillRect/>
          </a:stretch>
        </p:blipFill>
        <p:spPr>
          <a:xfrm>
            <a:off x="6324600" y="228600"/>
            <a:ext cx="2590800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3581400"/>
            <a:ext cx="4191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rgbClr val="4F81BD"/>
                </a:solidFill>
              </a:rPr>
              <a:t>Local Problems for Larvae</a:t>
            </a:r>
            <a:r>
              <a:rPr lang="en-US" sz="2200" dirty="0" smtClean="0"/>
              <a:t>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200" dirty="0" smtClean="0"/>
              <a:t>Low pH levels in the region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200" dirty="0" smtClean="0"/>
              <a:t>Reduced recruitment and survival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200" dirty="0" smtClean="0"/>
              <a:t>Bacterial disease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dirty="0" smtClean="0">
                <a:solidFill>
                  <a:schemeClr val="accent1"/>
                </a:solidFill>
              </a:rPr>
              <a:t>Study Objectives	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marL="0" lvl="1">
              <a:spcBef>
                <a:spcPts val="600"/>
              </a:spcBef>
              <a:buClr>
                <a:schemeClr val="tx1"/>
              </a:buClr>
              <a:buNone/>
            </a:pPr>
            <a:r>
              <a:rPr lang="en-US" dirty="0" smtClean="0">
                <a:latin typeface="+mj-lt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est the influence of environmental stress on the survival, growth and physiology of the pathogen and host</a:t>
            </a:r>
            <a:endParaRPr lang="en-US" sz="800" dirty="0" smtClean="0">
              <a:latin typeface="+mj-lt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sz="865" dirty="0" smtClean="0">
              <a:latin typeface="+mj-lt"/>
              <a:cs typeface="Arial" pitchFamily="34" charset="0"/>
            </a:endParaRPr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>
                <a:latin typeface="+mj-lt"/>
              </a:rPr>
              <a:t>Identify the effects of multiple environmental stressors on </a:t>
            </a:r>
            <a:r>
              <a:rPr lang="en-US" i="1" dirty="0" smtClean="0">
                <a:latin typeface="+mj-lt"/>
              </a:rPr>
              <a:t>C. gigas </a:t>
            </a:r>
            <a:r>
              <a:rPr lang="en-US" dirty="0" smtClean="0">
                <a:latin typeface="+mj-lt"/>
              </a:rPr>
              <a:t>larvae</a:t>
            </a:r>
            <a:endParaRPr lang="en-US" dirty="0" smtClean="0">
              <a:latin typeface="+mj-lt"/>
              <a:cs typeface="Arial" pitchFamily="34" charset="0"/>
            </a:endParaRP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en-US" sz="800" i="1" dirty="0" smtClean="0">
              <a:latin typeface="+mj-lt"/>
              <a:cs typeface="Arial" pitchFamily="34" charset="0"/>
            </a:endParaRPr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>
                <a:latin typeface="+mj-lt"/>
                <a:cs typeface="Arial" pitchFamily="34" charset="0"/>
              </a:rPr>
              <a:t>Characterize </a:t>
            </a:r>
            <a:r>
              <a:rPr lang="en-US" i="1" dirty="0" smtClean="0">
                <a:latin typeface="+mj-lt"/>
                <a:cs typeface="Arial" pitchFamily="34" charset="0"/>
              </a:rPr>
              <a:t>C. gigas </a:t>
            </a:r>
            <a:r>
              <a:rPr lang="en-US" dirty="0" smtClean="0">
                <a:latin typeface="+mj-lt"/>
                <a:cs typeface="Arial" pitchFamily="34" charset="0"/>
              </a:rPr>
              <a:t>response in relation to pathogen physiology</a:t>
            </a:r>
            <a:endParaRPr lang="en-US" sz="800" dirty="0" smtClean="0">
              <a:latin typeface="+mj-lt"/>
              <a:cs typeface="Arial" pitchFamily="34" charset="0"/>
            </a:endParaRPr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endParaRPr lang="en-US" sz="800" dirty="0" smtClean="0">
              <a:latin typeface="+mj-lt"/>
            </a:endParaRPr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>
                <a:latin typeface="+mj-lt"/>
                <a:cs typeface="Arial" pitchFamily="34" charset="0"/>
              </a:rPr>
              <a:t>Correlate experimental trials with environmental sampling</a:t>
            </a:r>
          </a:p>
        </p:txBody>
      </p:sp>
    </p:spTree>
    <p:custDataLst>
      <p:tags r:id="rId1"/>
    </p:custDataLst>
  </p:cSld>
  <p:clrMapOvr>
    <a:masterClrMapping/>
  </p:clrMapOvr>
  <p:transition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reg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447800"/>
            <a:ext cx="4242320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+mj-lt"/>
              </a:rPr>
              <a:t>Taylor and Whiskey Creek Hatcheries and Bay Center </a:t>
            </a:r>
            <a:r>
              <a:rPr lang="en-US" sz="3600" dirty="0" err="1" smtClean="0">
                <a:solidFill>
                  <a:schemeClr val="accent1"/>
                </a:solidFill>
                <a:latin typeface="+mj-lt"/>
              </a:rPr>
              <a:t>Mariculture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447800"/>
            <a:ext cx="4343400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5-Point Star 6"/>
          <p:cNvSpPr/>
          <p:nvPr/>
        </p:nvSpPr>
        <p:spPr>
          <a:xfrm>
            <a:off x="2438400" y="2209800"/>
            <a:ext cx="228600" cy="2286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4953000" y="5791200"/>
            <a:ext cx="228600" cy="2286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6550223"/>
            <a:ext cx="4205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Maps presented with permission from </a:t>
            </a:r>
            <a:r>
              <a:rPr lang="en-US" sz="1400" dirty="0" err="1" smtClean="0">
                <a:latin typeface="+mj-lt"/>
              </a:rPr>
              <a:t>Rowen</a:t>
            </a:r>
            <a:r>
              <a:rPr lang="en-US" sz="1400" dirty="0" smtClean="0">
                <a:latin typeface="+mj-lt"/>
              </a:rPr>
              <a:t> Jacobsen</a:t>
            </a:r>
            <a:endParaRPr lang="en-US" sz="1400" dirty="0">
              <a:latin typeface="+mj-lt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6096000" y="2362200"/>
            <a:ext cx="228600" cy="2286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Tm="4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Anticipated Results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en-US" sz="2800" b="1" i="1" dirty="0" smtClean="0">
                <a:latin typeface="+mj-lt"/>
              </a:rPr>
              <a:t>C. gigas</a:t>
            </a:r>
            <a:r>
              <a:rPr lang="en-US" sz="2800" b="1" dirty="0" smtClean="0">
                <a:latin typeface="+mj-lt"/>
              </a:rPr>
              <a:t>:</a:t>
            </a:r>
          </a:p>
          <a:p>
            <a:pPr lvl="4"/>
            <a:endParaRPr lang="en-US" sz="800" dirty="0" smtClean="0">
              <a:latin typeface="+mj-lt"/>
            </a:endParaRPr>
          </a:p>
          <a:p>
            <a:pPr lvl="4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Slower progression through life stages</a:t>
            </a:r>
          </a:p>
          <a:p>
            <a:pPr lvl="4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4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Poor metabolic activity </a:t>
            </a:r>
          </a:p>
          <a:p>
            <a:pPr lvl="4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4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Increase disease susceptibility</a:t>
            </a:r>
          </a:p>
          <a:p>
            <a:pPr lvl="4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4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Lower fertilization, hatching and survival rates</a:t>
            </a:r>
          </a:p>
          <a:p>
            <a:pPr lvl="4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4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Shell dissolution at highest levels of pCO</a:t>
            </a:r>
            <a:r>
              <a:rPr lang="en-US" sz="2400" baseline="-25000" dirty="0" smtClean="0">
                <a:latin typeface="+mj-lt"/>
              </a:rPr>
              <a:t>2</a:t>
            </a:r>
          </a:p>
          <a:p>
            <a:pPr lvl="4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4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4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4"/>
            <a:r>
              <a:rPr lang="en-US" sz="2800" b="1" i="1" dirty="0" smtClean="0">
                <a:latin typeface="+mj-lt"/>
              </a:rPr>
              <a:t>V. tubiashii:</a:t>
            </a:r>
          </a:p>
          <a:p>
            <a:pPr lvl="4"/>
            <a:endParaRPr lang="en-US" sz="800" i="1" dirty="0" smtClean="0">
              <a:latin typeface="+mj-lt"/>
            </a:endParaRPr>
          </a:p>
          <a:p>
            <a:pPr lvl="4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Disease expression enhanced</a:t>
            </a:r>
          </a:p>
          <a:p>
            <a:pPr lvl="4"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lvl="4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Increase in abundance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15514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/>
                </a:solidFill>
                <a:effectLst>
                  <a:innerShdw blurRad="50800" dist="25400" dir="3060000">
                    <a:srgbClr val="FFFF00">
                      <a:alpha val="70000"/>
                    </a:srgbClr>
                  </a:innerShdw>
                </a:effectLst>
              </a:rPr>
              <a:t>Acknowledgements</a:t>
            </a:r>
            <a:endParaRPr lang="en-US" sz="4000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2"/>
              </a:solidFill>
              <a:effectLst>
                <a:innerShdw blurRad="50800" dist="25400" dir="3060000">
                  <a:srgbClr val="FFFF00">
                    <a:alpha val="70000"/>
                  </a:srgbClr>
                </a:inn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err="1" smtClean="0">
                <a:solidFill>
                  <a:srgbClr val="FFFF00"/>
                </a:solidFill>
                <a:latin typeface="+mj-lt"/>
              </a:rPr>
              <a:t>Saltonstall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-Kennedy Program of NOAA 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University of Washington: School of Aquatic and Fishery Sciences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UW Roberts Lab | UW Friedman Lab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NOAA - NWFSC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National Shellfisheries Association, Pacific Coast Section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Pacific Coast Shellfish Growers Association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Richard Wilson – Bay Center </a:t>
            </a:r>
            <a:r>
              <a:rPr lang="en-US" sz="2000" dirty="0" err="1" smtClean="0">
                <a:solidFill>
                  <a:srgbClr val="FFFF00"/>
                </a:solidFill>
                <a:latin typeface="+mj-lt"/>
              </a:rPr>
              <a:t>Mariculture</a:t>
            </a:r>
            <a:endParaRPr lang="en-US" sz="2000" dirty="0" smtClean="0">
              <a:solidFill>
                <a:srgbClr val="FFFF00"/>
              </a:solidFill>
              <a:latin typeface="+mj-lt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Russell Rogers - WDFW</a:t>
            </a:r>
          </a:p>
          <a:p>
            <a:pPr algn="ctr">
              <a:buNone/>
            </a:pPr>
            <a:r>
              <a:rPr lang="en-US" sz="2000" dirty="0" err="1" smtClean="0">
                <a:solidFill>
                  <a:srgbClr val="FFFF00"/>
                </a:solidFill>
                <a:latin typeface="+mj-lt"/>
              </a:rPr>
              <a:t>Joth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Davis - Taylor Resources, Inc.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Sue </a:t>
            </a:r>
            <a:r>
              <a:rPr lang="en-US" sz="2000" dirty="0" err="1" smtClean="0">
                <a:solidFill>
                  <a:srgbClr val="FFFF00"/>
                </a:solidFill>
                <a:latin typeface="+mj-lt"/>
              </a:rPr>
              <a:t>Cudd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- Whiskey Creek Shellfish Hatchery, LLC</a:t>
            </a:r>
          </a:p>
        </p:txBody>
      </p:sp>
    </p:spTree>
  </p:cSld>
  <p:clrMapOvr>
    <a:masterClrMapping/>
  </p:clrMapOvr>
  <p:transition advTm="27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0487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3505200"/>
            <a:ext cx="44694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CCFFCC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Questions?</a:t>
            </a:r>
            <a:endParaRPr lang="en-US" sz="6600" dirty="0">
              <a:solidFill>
                <a:schemeClr val="bg1"/>
              </a:solidFill>
              <a:effectLst>
                <a:outerShdw blurRad="50800" dist="38100" dir="2700000" algn="tl" rotWithShape="0">
                  <a:srgbClr val="CCFFCC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Big Picture	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676400"/>
            <a:ext cx="7239000" cy="3962400"/>
          </a:xfrm>
        </p:spPr>
        <p:txBody>
          <a:bodyPr>
            <a:normAutofit fontScale="70000" lnSpcReduction="20000"/>
          </a:bodyPr>
          <a:lstStyle/>
          <a:p>
            <a:pPr marL="788670" indent="-514350">
              <a:spcAft>
                <a:spcPts val="600"/>
              </a:spcAft>
              <a:buClrTx/>
            </a:pPr>
            <a:r>
              <a:rPr lang="en-US" dirty="0" smtClean="0">
                <a:latin typeface="Arial"/>
                <a:cs typeface="Arial"/>
              </a:rPr>
              <a:t>Use controlled conditions to characterize and measure response of </a:t>
            </a:r>
            <a:r>
              <a:rPr lang="en-US" i="1" dirty="0" smtClean="0">
                <a:latin typeface="Arial"/>
                <a:cs typeface="Arial"/>
              </a:rPr>
              <a:t>C. gigas </a:t>
            </a:r>
            <a:r>
              <a:rPr lang="en-US" dirty="0" smtClean="0">
                <a:latin typeface="Arial"/>
                <a:cs typeface="Arial"/>
              </a:rPr>
              <a:t>and </a:t>
            </a:r>
            <a:r>
              <a:rPr lang="en-US" i="1" dirty="0" smtClean="0">
                <a:latin typeface="Arial"/>
                <a:cs typeface="Arial"/>
              </a:rPr>
              <a:t>V. tubiashii</a:t>
            </a:r>
          </a:p>
          <a:p>
            <a:pPr marL="788670" indent="-514350">
              <a:spcAft>
                <a:spcPts val="600"/>
              </a:spcAft>
              <a:buClrTx/>
            </a:pPr>
            <a:endParaRPr lang="en-US" sz="800" dirty="0" smtClean="0">
              <a:latin typeface="Arial"/>
              <a:cs typeface="Arial"/>
            </a:endParaRPr>
          </a:p>
          <a:p>
            <a:pPr marL="1520190" lvl="2" indent="-514350"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en-US" sz="2700" dirty="0" smtClean="0">
                <a:latin typeface="Arial"/>
                <a:cs typeface="Arial"/>
              </a:rPr>
              <a:t>Fertilization, Growth, and Survival</a:t>
            </a:r>
          </a:p>
          <a:p>
            <a:pPr marL="1520190" lvl="2" indent="-514350"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en-US" sz="2700" dirty="0" smtClean="0">
                <a:latin typeface="Arial"/>
                <a:cs typeface="Arial"/>
              </a:rPr>
              <a:t>Pathogen abundance </a:t>
            </a:r>
          </a:p>
          <a:p>
            <a:pPr marL="1520190" lvl="2" indent="-514350"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en-US" sz="2700" dirty="0" smtClean="0">
                <a:latin typeface="Arial"/>
                <a:cs typeface="Arial"/>
              </a:rPr>
              <a:t>Differential gene expressions of pathogen and host</a:t>
            </a:r>
          </a:p>
          <a:p>
            <a:pPr marL="1520190" lvl="2" indent="-514350">
              <a:buClrTx/>
              <a:buNone/>
            </a:pPr>
            <a:endParaRPr lang="en-US" dirty="0" smtClean="0">
              <a:latin typeface="Arial"/>
              <a:cs typeface="Arial"/>
            </a:endParaRPr>
          </a:p>
          <a:p>
            <a:pPr marL="788670" indent="-514350">
              <a:buClrTx/>
            </a:pPr>
            <a:r>
              <a:rPr lang="en-US" dirty="0" smtClean="0">
                <a:latin typeface="Arial"/>
                <a:cs typeface="Arial"/>
              </a:rPr>
              <a:t>Identify hatchery conditions that are associated with poor larval survival</a:t>
            </a:r>
          </a:p>
          <a:p>
            <a:pPr marL="788670" indent="-514350">
              <a:buClrTx/>
            </a:pPr>
            <a:endParaRPr lang="en-US" dirty="0" smtClean="0">
              <a:latin typeface="Arial"/>
              <a:cs typeface="Arial"/>
            </a:endParaRPr>
          </a:p>
          <a:p>
            <a:pPr marL="788670" indent="-514350">
              <a:buClrTx/>
            </a:pPr>
            <a:r>
              <a:rPr lang="en-US" dirty="0" smtClean="0">
                <a:latin typeface="Arial"/>
                <a:cs typeface="Arial"/>
              </a:rPr>
              <a:t>Water quality and bivalve recruitment analyses </a:t>
            </a:r>
          </a:p>
          <a:p>
            <a:pPr marL="788670" indent="-514350"/>
            <a:endParaRPr lang="en-US" dirty="0" smtClean="0">
              <a:latin typeface="Arial"/>
              <a:cs typeface="Arial"/>
            </a:endParaRP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clrChange>
              <a:clrFrom>
                <a:srgbClr val="768099"/>
              </a:clrFrom>
              <a:clrTo>
                <a:srgbClr val="768099">
                  <a:alpha val="0"/>
                </a:srgbClr>
              </a:clrTo>
            </a:clrChange>
          </a:blip>
          <a:srcRect l="12273" t="54545" r="7273" b="10909"/>
          <a:stretch>
            <a:fillRect/>
          </a:stretch>
        </p:blipFill>
        <p:spPr>
          <a:xfrm rot="5400000">
            <a:off x="-1066800" y="3200400"/>
            <a:ext cx="4114800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6324600"/>
            <a:ext cx="307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Photo by Mackenzie </a:t>
            </a:r>
            <a:r>
              <a:rPr lang="en-US" dirty="0" err="1" smtClean="0">
                <a:latin typeface="+mj-lt"/>
              </a:rPr>
              <a:t>Gavery</a:t>
            </a:r>
            <a:endParaRPr lang="en-US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600200" y="533400"/>
          <a:ext cx="5791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 rot="5400000">
            <a:off x="4108966" y="32824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Disease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929F38-DE09-4256-A7A7-DDF1AF243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B9929F38-DE09-4256-A7A7-DDF1AF243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AA215A-FCD4-4DED-BD5B-577601E45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ECAA215A-FCD4-4DED-BD5B-577601E45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438F38-2A1D-412E-B80C-F823AFD5B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61438F38-2A1D-412E-B80C-F823AFD5B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graphicEl>
                                              <a:dgm id="{61438F38-2A1D-412E-B80C-F823AFD5B208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6" grpId="1">
        <p:bldSub>
          <a:bldDgm/>
        </p:bldSub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y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04800"/>
            <a:ext cx="2971800" cy="1981200"/>
          </a:xfrm>
          <a:prstGeom prst="rect">
            <a:avLst/>
          </a:prstGeom>
          <a:ln w="28575" cmpd="sng">
            <a:solidFill>
              <a:schemeClr val="tx1"/>
            </a:solidFill>
          </a:ln>
          <a:effectLst/>
        </p:spPr>
      </p:pic>
      <p:pic>
        <p:nvPicPr>
          <p:cNvPr id="6" name="Picture 5" descr="Vt 100x Gram stain 9 15 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4876800"/>
            <a:ext cx="2362200" cy="1732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 descr="boa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1676400"/>
            <a:ext cx="4419600" cy="3328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867400" y="457200"/>
            <a:ext cx="85549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Host</a:t>
            </a:r>
            <a:endParaRPr lang="en-US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1752600"/>
            <a:ext cx="205473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Environment</a:t>
            </a:r>
            <a:endParaRPr lang="en-US" sz="2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5029200"/>
            <a:ext cx="15620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Pathogen</a:t>
            </a:r>
            <a:endParaRPr lang="en-US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31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Larvae photo by Robyn Strenge</a:t>
            </a:r>
            <a:endParaRPr lang="en-US" dirty="0"/>
          </a:p>
        </p:txBody>
      </p:sp>
      <p:pic>
        <p:nvPicPr>
          <p:cNvPr id="10" name="Picture 9" descr="hatche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2362200"/>
            <a:ext cx="2819400" cy="15240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cxnSp>
        <p:nvCxnSpPr>
          <p:cNvPr id="16" name="Straight Arrow Connector 15"/>
          <p:cNvCxnSpPr/>
          <p:nvPr/>
        </p:nvCxnSpPr>
        <p:spPr>
          <a:xfrm rot="5400000">
            <a:off x="6211094" y="3542506"/>
            <a:ext cx="2209006" cy="79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19600" y="1066800"/>
            <a:ext cx="1219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48200" y="5105400"/>
            <a:ext cx="14478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6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Impact of Acidification on </a:t>
            </a:r>
            <a:r>
              <a:rPr lang="en-US" i="1" dirty="0" smtClean="0">
                <a:solidFill>
                  <a:schemeClr val="accent1"/>
                </a:solidFill>
              </a:rPr>
              <a:t>C. gigas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/>
          </a:bodyPr>
          <a:lstStyle/>
          <a:p>
            <a:pPr marL="0" lvl="1">
              <a:buClr>
                <a:schemeClr val="tx1"/>
              </a:buClr>
              <a:buNone/>
            </a:pPr>
            <a:r>
              <a:rPr lang="en-US" dirty="0" smtClean="0"/>
              <a:t>Developing embryo and larval stages are suspected to be more sensitive to changes in the environment than are juveniles or adults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en-US" sz="800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en-US" sz="800" dirty="0" smtClean="0"/>
          </a:p>
          <a:p>
            <a:pPr lvl="3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400" dirty="0" smtClean="0"/>
              <a:t> Survival </a:t>
            </a:r>
          </a:p>
          <a:p>
            <a:pPr lvl="3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400" dirty="0" smtClean="0"/>
              <a:t> Calcification</a:t>
            </a:r>
          </a:p>
          <a:p>
            <a:pPr lvl="3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400" dirty="0" smtClean="0"/>
              <a:t> Metabolic processes</a:t>
            </a:r>
          </a:p>
          <a:p>
            <a:pPr lvl="3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400" dirty="0" smtClean="0"/>
              <a:t> Development</a:t>
            </a:r>
          </a:p>
          <a:p>
            <a:pPr lvl="3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400" dirty="0" smtClean="0"/>
              <a:t> Recruitment</a:t>
            </a:r>
            <a:endParaRPr lang="en-US" sz="900" dirty="0" smtClean="0"/>
          </a:p>
          <a:p>
            <a:pPr lvl="3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400" dirty="0" smtClean="0"/>
              <a:t> Disease susceptibility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en-US" sz="800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en-US" sz="800" dirty="0" smtClean="0">
              <a:solidFill>
                <a:schemeClr val="tx1"/>
              </a:solidFill>
              <a:latin typeface="+mj-lt"/>
            </a:endParaRPr>
          </a:p>
          <a:p>
            <a:pPr lvl="3">
              <a:buClr>
                <a:schemeClr val="tx1"/>
              </a:buClr>
              <a:buFont typeface="Wingdings" charset="2"/>
              <a:buChar char="Ø"/>
            </a:pPr>
            <a:endParaRPr lang="en-US" sz="900" dirty="0" smtClean="0">
              <a:latin typeface="+mj-lt"/>
            </a:endParaRPr>
          </a:p>
          <a:p>
            <a:pPr lvl="3">
              <a:buClr>
                <a:schemeClr val="tx1"/>
              </a:buClr>
              <a:buFont typeface="Wingdings" charset="2"/>
              <a:buChar char="Ø"/>
            </a:pPr>
            <a:endParaRPr lang="en-US" sz="800" dirty="0" smtClean="0">
              <a:latin typeface="+mj-lt"/>
            </a:endParaRPr>
          </a:p>
          <a:p>
            <a:pPr lvl="3">
              <a:buClr>
                <a:schemeClr val="tx1"/>
              </a:buClr>
              <a:buFont typeface="Wingdings" charset="2"/>
              <a:buChar char="Ø"/>
            </a:pPr>
            <a:endParaRPr lang="en-US" sz="800" dirty="0" smtClean="0">
              <a:latin typeface="+mj-lt"/>
            </a:endParaRPr>
          </a:p>
          <a:p>
            <a:pPr lvl="3">
              <a:buClr>
                <a:schemeClr val="tx1"/>
              </a:buClr>
              <a:buFont typeface="Wingdings" charset="2"/>
              <a:buChar char="Ø"/>
            </a:pPr>
            <a:endParaRPr lang="en-US" sz="2400" dirty="0" smtClean="0">
              <a:latin typeface="+mj-lt"/>
            </a:endParaRPr>
          </a:p>
          <a:p>
            <a:pPr lvl="2">
              <a:buNone/>
            </a:pPr>
            <a:endParaRPr lang="en-US" sz="24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" name="Picture 7" descr="boa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52401"/>
            <a:ext cx="131515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533400" y="228600"/>
            <a:ext cx="17891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Environment</a:t>
            </a:r>
            <a:endParaRPr lang="en-US" sz="2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5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610600" cy="762000"/>
          </a:xfrm>
        </p:spPr>
        <p:txBody>
          <a:bodyPr>
            <a:normAutofit/>
          </a:bodyPr>
          <a:lstStyle/>
          <a:p>
            <a:r>
              <a:rPr sz="4000" dirty="0" smtClean="0">
                <a:solidFill>
                  <a:schemeClr val="accent1"/>
                </a:solidFill>
              </a:rPr>
              <a:t>Response to Environmental Change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8610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+mj-lt"/>
              </a:rPr>
              <a:t>Observed Responses:</a:t>
            </a:r>
          </a:p>
          <a:p>
            <a:pPr lvl="4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+mj-lt"/>
              </a:rPr>
              <a:t> Changes in behavior </a:t>
            </a:r>
          </a:p>
          <a:p>
            <a:pPr lvl="4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+mj-lt"/>
              </a:rPr>
              <a:t> Fertilization and hatching success</a:t>
            </a:r>
          </a:p>
          <a:p>
            <a:pPr lvl="4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+mj-lt"/>
              </a:rPr>
              <a:t> Progression of larval stages</a:t>
            </a:r>
          </a:p>
          <a:p>
            <a:pPr lvl="4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+mj-lt"/>
              </a:rPr>
              <a:t> Ability to tolerate additional stress</a:t>
            </a:r>
          </a:p>
          <a:p>
            <a:pPr lvl="4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+mj-lt"/>
              </a:rPr>
              <a:t> Mortality</a:t>
            </a:r>
          </a:p>
          <a:p>
            <a:pPr lvl="4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400" dirty="0" smtClean="0"/>
          </a:p>
          <a:p>
            <a:pPr lvl="4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18" t="7484"/>
          <a:stretch>
            <a:fillRect/>
          </a:stretch>
        </p:blipFill>
        <p:spPr>
          <a:xfrm>
            <a:off x="457201" y="381000"/>
            <a:ext cx="1371600" cy="7871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066800" y="838200"/>
            <a:ext cx="75828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Host</a:t>
            </a:r>
            <a:endParaRPr lang="en-US" sz="2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Response to Environmental Change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/>
          </a:bodyPr>
          <a:lstStyle/>
          <a:p>
            <a:pPr lvl="3">
              <a:buClr>
                <a:schemeClr val="tx1"/>
              </a:buClr>
              <a:buNone/>
            </a:pPr>
            <a:r>
              <a:rPr lang="en-US" sz="2800" dirty="0" smtClean="0">
                <a:latin typeface="+mj-lt"/>
              </a:rPr>
              <a:t>Physiological Responses:</a:t>
            </a:r>
          </a:p>
          <a:p>
            <a:pPr lvl="4">
              <a:buClr>
                <a:schemeClr val="tx1"/>
              </a:buClr>
              <a:buNone/>
            </a:pPr>
            <a:endParaRPr lang="en-US" sz="800" dirty="0" smtClean="0">
              <a:latin typeface="+mj-lt"/>
            </a:endParaRPr>
          </a:p>
          <a:p>
            <a:pPr lvl="4">
              <a:buClr>
                <a:schemeClr val="tx1"/>
              </a:buClr>
              <a:buNone/>
            </a:pPr>
            <a:r>
              <a:rPr lang="en-US" sz="2400" dirty="0" smtClean="0">
                <a:latin typeface="+mj-lt"/>
              </a:rPr>
              <a:t>Metabolism</a:t>
            </a:r>
          </a:p>
          <a:p>
            <a:pPr lvl="5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Oxygen Consumption</a:t>
            </a:r>
          </a:p>
          <a:p>
            <a:pPr lvl="5">
              <a:buClr>
                <a:schemeClr val="tx1"/>
              </a:buClr>
              <a:buFont typeface="Courier New" pitchFamily="49" charset="0"/>
              <a:buChar char="o"/>
            </a:pPr>
            <a:endParaRPr lang="en-US" sz="900" dirty="0" smtClean="0">
              <a:latin typeface="+mj-lt"/>
            </a:endParaRPr>
          </a:p>
          <a:p>
            <a:pPr lvl="4">
              <a:buClr>
                <a:schemeClr val="tx1"/>
              </a:buClr>
              <a:buNone/>
            </a:pPr>
            <a:r>
              <a:rPr lang="en-US" sz="2400" dirty="0" smtClean="0">
                <a:latin typeface="+mj-lt"/>
              </a:rPr>
              <a:t>Immune response to pathogen presence</a:t>
            </a:r>
          </a:p>
          <a:p>
            <a:pPr lvl="5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Phagocytosis</a:t>
            </a:r>
            <a:endParaRPr lang="en-US" sz="2400" dirty="0" smtClean="0">
              <a:latin typeface="+mj-lt"/>
            </a:endParaRPr>
          </a:p>
          <a:p>
            <a:pPr lvl="5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Metalloprotease</a:t>
            </a:r>
            <a:r>
              <a:rPr lang="en-US" sz="2400" dirty="0" smtClean="0">
                <a:latin typeface="+mj-lt"/>
              </a:rPr>
              <a:t> inhibitors</a:t>
            </a:r>
          </a:p>
          <a:p>
            <a:pPr lvl="4">
              <a:buClr>
                <a:schemeClr val="tx1"/>
              </a:buClr>
              <a:buNone/>
            </a:pPr>
            <a:endParaRPr lang="en-US" sz="2400" dirty="0" smtClean="0">
              <a:latin typeface="+mj-lt"/>
            </a:endParaRPr>
          </a:p>
          <a:p>
            <a:pPr lvl="4">
              <a:buClr>
                <a:schemeClr val="tx1"/>
              </a:buClr>
              <a:buNone/>
            </a:pPr>
            <a:endParaRPr lang="en-US" sz="2400" dirty="0" smtClean="0">
              <a:latin typeface="+mj-lt"/>
            </a:endParaRPr>
          </a:p>
          <a:p>
            <a:pPr lvl="3">
              <a:buClr>
                <a:schemeClr val="tx1"/>
              </a:buClr>
              <a:buNone/>
            </a:pPr>
            <a:endParaRPr lang="en-US" sz="27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518" t="7484"/>
          <a:stretch>
            <a:fillRect/>
          </a:stretch>
        </p:blipFill>
        <p:spPr>
          <a:xfrm>
            <a:off x="457201" y="381000"/>
            <a:ext cx="1371600" cy="7871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066800" y="838200"/>
            <a:ext cx="75828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Host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 advTm="4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y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04800"/>
            <a:ext cx="2971800" cy="1981200"/>
          </a:xfrm>
          <a:prstGeom prst="rect">
            <a:avLst/>
          </a:prstGeom>
          <a:ln w="28575" cmpd="sng">
            <a:solidFill>
              <a:schemeClr val="tx1"/>
            </a:solidFill>
          </a:ln>
          <a:effectLst/>
        </p:spPr>
      </p:pic>
      <p:pic>
        <p:nvPicPr>
          <p:cNvPr id="6" name="Picture 5" descr="Vt 100x Gram stain 9 15 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4876800"/>
            <a:ext cx="2362200" cy="1732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 descr="boa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1676400"/>
            <a:ext cx="4419600" cy="3328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867400" y="457200"/>
            <a:ext cx="85549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Host</a:t>
            </a:r>
            <a:endParaRPr lang="en-US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1752600"/>
            <a:ext cx="205473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Environment</a:t>
            </a:r>
            <a:endParaRPr lang="en-US" sz="2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5029200"/>
            <a:ext cx="15620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Pathogen</a:t>
            </a:r>
            <a:endParaRPr lang="en-US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31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Larvae photo by Robyn Strenge</a:t>
            </a:r>
            <a:endParaRPr lang="en-US" dirty="0"/>
          </a:p>
        </p:txBody>
      </p:sp>
      <p:pic>
        <p:nvPicPr>
          <p:cNvPr id="10" name="Picture 9" descr="hatche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2362200"/>
            <a:ext cx="2819400" cy="15240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cxnSp>
        <p:nvCxnSpPr>
          <p:cNvPr id="16" name="Straight Arrow Connector 15"/>
          <p:cNvCxnSpPr/>
          <p:nvPr/>
        </p:nvCxnSpPr>
        <p:spPr>
          <a:xfrm rot="5400000">
            <a:off x="6211094" y="3542506"/>
            <a:ext cx="2209006" cy="79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19600" y="1066800"/>
            <a:ext cx="1219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72000" y="5105400"/>
            <a:ext cx="14478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6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7.2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9.:|4.7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6077</TotalTime>
  <Words>1154</Words>
  <Application>Microsoft Office PowerPoint</Application>
  <PresentationFormat>On-screen Show (4:3)</PresentationFormat>
  <Paragraphs>341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Relationships among ocean acidification, Vibrio tubiashii and Crassostrea gigas larvae   </vt:lpstr>
      <vt:lpstr>Slide 2</vt:lpstr>
      <vt:lpstr>The Big Picture </vt:lpstr>
      <vt:lpstr>Slide 4</vt:lpstr>
      <vt:lpstr>Slide 5</vt:lpstr>
      <vt:lpstr>Impact of Acidification on C. gigas</vt:lpstr>
      <vt:lpstr>Response to Environmental Change</vt:lpstr>
      <vt:lpstr>Response to Environmental Change</vt:lpstr>
      <vt:lpstr>Slide 9</vt:lpstr>
      <vt:lpstr>Vibrio tubiashii</vt:lpstr>
      <vt:lpstr>Vibriosis</vt:lpstr>
      <vt:lpstr>Temperature and V. tubiashii Presence</vt:lpstr>
      <vt:lpstr>Preliminary Growth Trial</vt:lpstr>
      <vt:lpstr>Slide 14</vt:lpstr>
      <vt:lpstr>Laboratory Trials</vt:lpstr>
      <vt:lpstr>Slide 16</vt:lpstr>
      <vt:lpstr>Slide 17</vt:lpstr>
      <vt:lpstr>Slide 18</vt:lpstr>
      <vt:lpstr>Slide 19</vt:lpstr>
      <vt:lpstr>Study Objectives </vt:lpstr>
      <vt:lpstr>Slide 21</vt:lpstr>
      <vt:lpstr>Anticipated Results</vt:lpstr>
      <vt:lpstr>Acknowledgements</vt:lpstr>
      <vt:lpstr>Slide 24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Vibrio tubiashii and ocean acidification on Crassostrea gigas larvae.</dc:title>
  <dc:creator>elene</dc:creator>
  <cp:lastModifiedBy>elene</cp:lastModifiedBy>
  <cp:revision>685</cp:revision>
  <dcterms:created xsi:type="dcterms:W3CDTF">2009-09-28T14:34:12Z</dcterms:created>
  <dcterms:modified xsi:type="dcterms:W3CDTF">2009-10-09T21:47:44Z</dcterms:modified>
</cp:coreProperties>
</file>